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6" r:id="rId5"/>
    <p:sldId id="302" r:id="rId6"/>
    <p:sldId id="303" r:id="rId7"/>
    <p:sldId id="301" r:id="rId8"/>
    <p:sldId id="312" r:id="rId9"/>
    <p:sldId id="313" r:id="rId10"/>
    <p:sldId id="314" r:id="rId11"/>
    <p:sldId id="315" r:id="rId12"/>
    <p:sldId id="316" r:id="rId13"/>
    <p:sldId id="317" r:id="rId14"/>
    <p:sldId id="318" r:id="rId15"/>
    <p:sldId id="319" r:id="rId16"/>
    <p:sldId id="320" r:id="rId17"/>
    <p:sldId id="321"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01"/>
  </p:normalViewPr>
  <p:slideViewPr>
    <p:cSldViewPr>
      <p:cViewPr varScale="1">
        <p:scale>
          <a:sx n="80" d="100"/>
          <a:sy n="80" d="100"/>
        </p:scale>
        <p:origin x="58" y="110"/>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6/15/2024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67408" y="260648"/>
            <a:ext cx="10040112" cy="2387600"/>
          </a:xfrm>
        </p:spPr>
        <p:txBody>
          <a:bodyPr/>
          <a:lstStyle/>
          <a:p>
            <a:r>
              <a:rPr lang="en-US" sz="7200" dirty="0"/>
              <a:t>FIFA world cup analysis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39416" y="2420888"/>
            <a:ext cx="3456384" cy="1280160"/>
          </a:xfrm>
        </p:spPr>
        <p:txBody>
          <a:bodyPr/>
          <a:lstStyle/>
          <a:p>
            <a:r>
              <a:rPr lang="en-US" dirty="0"/>
              <a:t>Using Python</a:t>
            </a:r>
          </a:p>
        </p:txBody>
      </p:sp>
      <p:pic>
        <p:nvPicPr>
          <p:cNvPr id="7" name="Picture 6">
            <a:extLst>
              <a:ext uri="{FF2B5EF4-FFF2-40B4-BE49-F238E27FC236}">
                <a16:creationId xmlns:a16="http://schemas.microsoft.com/office/drawing/2014/main" id="{88BA2444-B9FB-9788-BF64-5047AF38810B}"/>
              </a:ext>
            </a:extLst>
          </p:cNvPr>
          <p:cNvPicPr>
            <a:picLocks noChangeAspect="1"/>
          </p:cNvPicPr>
          <p:nvPr/>
        </p:nvPicPr>
        <p:blipFill>
          <a:blip r:embed="rId3"/>
          <a:stretch>
            <a:fillRect/>
          </a:stretch>
        </p:blipFill>
        <p:spPr>
          <a:xfrm>
            <a:off x="4392188" y="2492896"/>
            <a:ext cx="7042614" cy="386170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D594-1F55-4723-4E0B-3DFC25004A60}"/>
              </a:ext>
            </a:extLst>
          </p:cNvPr>
          <p:cNvSpPr>
            <a:spLocks noGrp="1"/>
          </p:cNvSpPr>
          <p:nvPr>
            <p:ph type="title"/>
          </p:nvPr>
        </p:nvSpPr>
        <p:spPr/>
        <p:txBody>
          <a:bodyPr/>
          <a:lstStyle/>
          <a:p>
            <a:pPr algn="ctr"/>
            <a:r>
              <a:rPr lang="en-US" sz="2800" b="0" cap="none" dirty="0"/>
              <a:t>More number of matches were played between 1998 and 2014 and the overall count is 64.</a:t>
            </a:r>
            <a:endParaRPr lang="en-IN" sz="2800" b="0" cap="none" dirty="0"/>
          </a:p>
        </p:txBody>
      </p:sp>
      <p:pic>
        <p:nvPicPr>
          <p:cNvPr id="9" name="Content Placeholder 8">
            <a:extLst>
              <a:ext uri="{FF2B5EF4-FFF2-40B4-BE49-F238E27FC236}">
                <a16:creationId xmlns:a16="http://schemas.microsoft.com/office/drawing/2014/main" id="{F39E2275-0F3C-E97F-6D04-54E26DD19CFA}"/>
              </a:ext>
            </a:extLst>
          </p:cNvPr>
          <p:cNvPicPr>
            <a:picLocks noGrp="1" noChangeAspect="1"/>
          </p:cNvPicPr>
          <p:nvPr>
            <p:ph sz="quarter" idx="13"/>
          </p:nvPr>
        </p:nvPicPr>
        <p:blipFill>
          <a:blip r:embed="rId2"/>
          <a:stretch>
            <a:fillRect/>
          </a:stretch>
        </p:blipFill>
        <p:spPr>
          <a:xfrm>
            <a:off x="6516473" y="2044898"/>
            <a:ext cx="4953429" cy="2758679"/>
          </a:xfrm>
        </p:spPr>
      </p:pic>
      <p:sp>
        <p:nvSpPr>
          <p:cNvPr id="4" name="Footer Placeholder 3">
            <a:extLst>
              <a:ext uri="{FF2B5EF4-FFF2-40B4-BE49-F238E27FC236}">
                <a16:creationId xmlns:a16="http://schemas.microsoft.com/office/drawing/2014/main" id="{9A436A5E-218B-4955-188A-A72FEAE985BB}"/>
              </a:ext>
            </a:extLst>
          </p:cNvPr>
          <p:cNvSpPr>
            <a:spLocks noGrp="1"/>
          </p:cNvSpPr>
          <p:nvPr>
            <p:ph type="ftr" sz="quarter" idx="11"/>
          </p:nvPr>
        </p:nvSpPr>
        <p:spPr>
          <a:xfrm>
            <a:off x="4038600" y="11574"/>
            <a:ext cx="4114800" cy="969153"/>
          </a:xfrm>
        </p:spPr>
        <p:txBody>
          <a:bodyPr/>
          <a:lstStyle/>
          <a:p>
            <a:r>
              <a:rPr lang="en-US" sz="2800" dirty="0"/>
              <a:t>MATCHES PER YEAR</a:t>
            </a:r>
          </a:p>
        </p:txBody>
      </p:sp>
      <p:sp>
        <p:nvSpPr>
          <p:cNvPr id="5" name="Slide Number Placeholder 4">
            <a:extLst>
              <a:ext uri="{FF2B5EF4-FFF2-40B4-BE49-F238E27FC236}">
                <a16:creationId xmlns:a16="http://schemas.microsoft.com/office/drawing/2014/main" id="{2A859824-4B72-8E9F-AC81-5464182AE39E}"/>
              </a:ext>
            </a:extLst>
          </p:cNvPr>
          <p:cNvSpPr>
            <a:spLocks noGrp="1"/>
          </p:cNvSpPr>
          <p:nvPr>
            <p:ph type="sldNum" sz="quarter" idx="12"/>
          </p:nvPr>
        </p:nvSpPr>
        <p:spPr/>
        <p:txBody>
          <a:bodyPr/>
          <a:lstStyle/>
          <a:p>
            <a:fld id="{294A09A9-5501-47C1-A89A-A340965A2BE2}" type="slidenum">
              <a:rPr lang="en-US" smtClean="0"/>
              <a:t>10</a:t>
            </a:fld>
            <a:endParaRPr lang="en-US" dirty="0"/>
          </a:p>
        </p:txBody>
      </p:sp>
    </p:spTree>
    <p:extLst>
      <p:ext uri="{BB962C8B-B14F-4D97-AF65-F5344CB8AC3E}">
        <p14:creationId xmlns:p14="http://schemas.microsoft.com/office/powerpoint/2010/main" val="218859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F8EA-2472-2353-FBD8-16F35EF13B67}"/>
              </a:ext>
            </a:extLst>
          </p:cNvPr>
          <p:cNvSpPr>
            <a:spLocks noGrp="1"/>
          </p:cNvSpPr>
          <p:nvPr>
            <p:ph type="title"/>
          </p:nvPr>
        </p:nvSpPr>
        <p:spPr/>
        <p:txBody>
          <a:bodyPr/>
          <a:lstStyle/>
          <a:p>
            <a:pPr algn="ctr"/>
            <a:r>
              <a:rPr lang="en-US" sz="3600" b="0" cap="none" dirty="0"/>
              <a:t>Brazil scored the most number of home team goals totally 180 goals.</a:t>
            </a:r>
            <a:endParaRPr lang="en-IN" sz="3600" b="0" cap="none" dirty="0"/>
          </a:p>
        </p:txBody>
      </p:sp>
      <p:pic>
        <p:nvPicPr>
          <p:cNvPr id="7" name="Content Placeholder 6">
            <a:extLst>
              <a:ext uri="{FF2B5EF4-FFF2-40B4-BE49-F238E27FC236}">
                <a16:creationId xmlns:a16="http://schemas.microsoft.com/office/drawing/2014/main" id="{796381AF-0BF3-0F6D-682F-59E04CFF698B}"/>
              </a:ext>
            </a:extLst>
          </p:cNvPr>
          <p:cNvPicPr>
            <a:picLocks noGrp="1" noChangeAspect="1"/>
          </p:cNvPicPr>
          <p:nvPr>
            <p:ph sz="quarter" idx="13"/>
          </p:nvPr>
        </p:nvPicPr>
        <p:blipFill>
          <a:blip r:embed="rId2"/>
          <a:stretch>
            <a:fillRect/>
          </a:stretch>
        </p:blipFill>
        <p:spPr>
          <a:xfrm>
            <a:off x="6825109" y="1427624"/>
            <a:ext cx="4336156" cy="3993226"/>
          </a:xfrm>
        </p:spPr>
      </p:pic>
      <p:sp>
        <p:nvSpPr>
          <p:cNvPr id="4" name="Footer Placeholder 3">
            <a:extLst>
              <a:ext uri="{FF2B5EF4-FFF2-40B4-BE49-F238E27FC236}">
                <a16:creationId xmlns:a16="http://schemas.microsoft.com/office/drawing/2014/main" id="{6808C704-BFC8-AD13-866F-577AF2408CBA}"/>
              </a:ext>
            </a:extLst>
          </p:cNvPr>
          <p:cNvSpPr>
            <a:spLocks noGrp="1"/>
          </p:cNvSpPr>
          <p:nvPr>
            <p:ph type="ftr" sz="quarter" idx="11"/>
          </p:nvPr>
        </p:nvSpPr>
        <p:spPr/>
        <p:txBody>
          <a:bodyPr/>
          <a:lstStyle/>
          <a:p>
            <a:r>
              <a:rPr lang="en-US" sz="2800" dirty="0"/>
              <a:t>HOME TEAM GOALS</a:t>
            </a:r>
          </a:p>
        </p:txBody>
      </p:sp>
      <p:sp>
        <p:nvSpPr>
          <p:cNvPr id="5" name="Slide Number Placeholder 4">
            <a:extLst>
              <a:ext uri="{FF2B5EF4-FFF2-40B4-BE49-F238E27FC236}">
                <a16:creationId xmlns:a16="http://schemas.microsoft.com/office/drawing/2014/main" id="{8BE3D6DE-4F9B-E018-67FB-1C105048879A}"/>
              </a:ext>
            </a:extLst>
          </p:cNvPr>
          <p:cNvSpPr>
            <a:spLocks noGrp="1"/>
          </p:cNvSpPr>
          <p:nvPr>
            <p:ph type="sldNum" sz="quarter" idx="12"/>
          </p:nvPr>
        </p:nvSpPr>
        <p:spPr/>
        <p:txBody>
          <a:bodyPr/>
          <a:lstStyle/>
          <a:p>
            <a:fld id="{294A09A9-5501-47C1-A89A-A340965A2BE2}" type="slidenum">
              <a:rPr lang="en-US" smtClean="0"/>
              <a:t>11</a:t>
            </a:fld>
            <a:endParaRPr lang="en-US" dirty="0"/>
          </a:p>
        </p:txBody>
      </p:sp>
    </p:spTree>
    <p:extLst>
      <p:ext uri="{BB962C8B-B14F-4D97-AF65-F5344CB8AC3E}">
        <p14:creationId xmlns:p14="http://schemas.microsoft.com/office/powerpoint/2010/main" val="111556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1B0E-3EEF-0428-DA12-03E3638E6B64}"/>
              </a:ext>
            </a:extLst>
          </p:cNvPr>
          <p:cNvSpPr>
            <a:spLocks noGrp="1"/>
          </p:cNvSpPr>
          <p:nvPr>
            <p:ph type="title"/>
          </p:nvPr>
        </p:nvSpPr>
        <p:spPr/>
        <p:txBody>
          <a:bodyPr/>
          <a:lstStyle/>
          <a:p>
            <a:pPr algn="ctr"/>
            <a:r>
              <a:rPr lang="en-US" sz="2800" b="0" cap="none" dirty="0"/>
              <a:t>Germany scored the most number of away team goals totally 67 goals.</a:t>
            </a:r>
            <a:endParaRPr lang="en-IN" sz="2800" b="0" cap="none" dirty="0"/>
          </a:p>
        </p:txBody>
      </p:sp>
      <p:pic>
        <p:nvPicPr>
          <p:cNvPr id="7" name="Content Placeholder 6">
            <a:extLst>
              <a:ext uri="{FF2B5EF4-FFF2-40B4-BE49-F238E27FC236}">
                <a16:creationId xmlns:a16="http://schemas.microsoft.com/office/drawing/2014/main" id="{F5EC1B6F-1B43-1884-0AD1-57E3CA7789D6}"/>
              </a:ext>
            </a:extLst>
          </p:cNvPr>
          <p:cNvPicPr>
            <a:picLocks noGrp="1" noChangeAspect="1"/>
          </p:cNvPicPr>
          <p:nvPr>
            <p:ph sz="quarter" idx="13"/>
          </p:nvPr>
        </p:nvPicPr>
        <p:blipFill>
          <a:blip r:embed="rId2"/>
          <a:stretch>
            <a:fillRect/>
          </a:stretch>
        </p:blipFill>
        <p:spPr>
          <a:xfrm>
            <a:off x="6920368" y="1454297"/>
            <a:ext cx="4145639" cy="3939881"/>
          </a:xfrm>
        </p:spPr>
      </p:pic>
      <p:sp>
        <p:nvSpPr>
          <p:cNvPr id="4" name="Footer Placeholder 3">
            <a:extLst>
              <a:ext uri="{FF2B5EF4-FFF2-40B4-BE49-F238E27FC236}">
                <a16:creationId xmlns:a16="http://schemas.microsoft.com/office/drawing/2014/main" id="{19116D87-CE25-B0E4-7B65-06EDF010FD45}"/>
              </a:ext>
            </a:extLst>
          </p:cNvPr>
          <p:cNvSpPr>
            <a:spLocks noGrp="1"/>
          </p:cNvSpPr>
          <p:nvPr>
            <p:ph type="ftr" sz="quarter" idx="11"/>
          </p:nvPr>
        </p:nvSpPr>
        <p:spPr/>
        <p:txBody>
          <a:bodyPr/>
          <a:lstStyle/>
          <a:p>
            <a:r>
              <a:rPr lang="en-US" dirty="0"/>
              <a:t>AWAY TEAM GOALS</a:t>
            </a:r>
          </a:p>
        </p:txBody>
      </p:sp>
      <p:sp>
        <p:nvSpPr>
          <p:cNvPr id="5" name="Slide Number Placeholder 4">
            <a:extLst>
              <a:ext uri="{FF2B5EF4-FFF2-40B4-BE49-F238E27FC236}">
                <a16:creationId xmlns:a16="http://schemas.microsoft.com/office/drawing/2014/main" id="{695AAEC3-929B-6854-97B0-D4B45AB3DF28}"/>
              </a:ext>
            </a:extLst>
          </p:cNvPr>
          <p:cNvSpPr>
            <a:spLocks noGrp="1"/>
          </p:cNvSpPr>
          <p:nvPr>
            <p:ph type="sldNum" sz="quarter" idx="12"/>
          </p:nvPr>
        </p:nvSpPr>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69521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57F4-DED1-D16A-4EAE-16BD8059ED25}"/>
              </a:ext>
            </a:extLst>
          </p:cNvPr>
          <p:cNvSpPr>
            <a:spLocks noGrp="1"/>
          </p:cNvSpPr>
          <p:nvPr>
            <p:ph type="title"/>
          </p:nvPr>
        </p:nvSpPr>
        <p:spPr/>
        <p:txBody>
          <a:bodyPr/>
          <a:lstStyle/>
          <a:p>
            <a:pPr algn="ctr"/>
            <a:r>
              <a:rPr lang="en-US" sz="2400" b="0" cap="none" dirty="0"/>
              <a:t>In FIFA world cup series Brazil has won most of the matches, it has won almost 75 matches. It seems to be an extraordinary team with efficient players.</a:t>
            </a:r>
            <a:endParaRPr lang="en-IN" sz="2400" b="0" cap="none" dirty="0"/>
          </a:p>
        </p:txBody>
      </p:sp>
      <p:pic>
        <p:nvPicPr>
          <p:cNvPr id="7" name="Content Placeholder 6">
            <a:extLst>
              <a:ext uri="{FF2B5EF4-FFF2-40B4-BE49-F238E27FC236}">
                <a16:creationId xmlns:a16="http://schemas.microsoft.com/office/drawing/2014/main" id="{910C2DDB-BA23-D5A6-7933-6CFDE4A9AB59}"/>
              </a:ext>
            </a:extLst>
          </p:cNvPr>
          <p:cNvPicPr>
            <a:picLocks noGrp="1" noChangeAspect="1"/>
          </p:cNvPicPr>
          <p:nvPr>
            <p:ph sz="quarter" idx="13"/>
          </p:nvPr>
        </p:nvPicPr>
        <p:blipFill>
          <a:blip r:embed="rId2"/>
          <a:stretch>
            <a:fillRect/>
          </a:stretch>
        </p:blipFill>
        <p:spPr>
          <a:xfrm>
            <a:off x="6706989" y="1458107"/>
            <a:ext cx="4572396" cy="3932261"/>
          </a:xfrm>
        </p:spPr>
      </p:pic>
      <p:sp>
        <p:nvSpPr>
          <p:cNvPr id="4" name="Footer Placeholder 3">
            <a:extLst>
              <a:ext uri="{FF2B5EF4-FFF2-40B4-BE49-F238E27FC236}">
                <a16:creationId xmlns:a16="http://schemas.microsoft.com/office/drawing/2014/main" id="{DDE262FB-EFDC-71B1-399A-3BE819B85E64}"/>
              </a:ext>
            </a:extLst>
          </p:cNvPr>
          <p:cNvSpPr>
            <a:spLocks noGrp="1"/>
          </p:cNvSpPr>
          <p:nvPr>
            <p:ph type="ftr" sz="quarter" idx="11"/>
          </p:nvPr>
        </p:nvSpPr>
        <p:spPr/>
        <p:txBody>
          <a:bodyPr/>
          <a:lstStyle/>
          <a:p>
            <a:r>
              <a:rPr lang="en-US" sz="2400" dirty="0"/>
              <a:t>WINNING GOALS</a:t>
            </a:r>
          </a:p>
        </p:txBody>
      </p:sp>
      <p:sp>
        <p:nvSpPr>
          <p:cNvPr id="5" name="Slide Number Placeholder 4">
            <a:extLst>
              <a:ext uri="{FF2B5EF4-FFF2-40B4-BE49-F238E27FC236}">
                <a16:creationId xmlns:a16="http://schemas.microsoft.com/office/drawing/2014/main" id="{CBAECF14-E5DD-AA69-042F-6CB0952F1F4A}"/>
              </a:ext>
            </a:extLst>
          </p:cNvPr>
          <p:cNvSpPr>
            <a:spLocks noGrp="1"/>
          </p:cNvSpPr>
          <p:nvPr>
            <p:ph type="sldNum" sz="quarter" idx="12"/>
          </p:nvPr>
        </p:nvSpPr>
        <p:spPr/>
        <p:txBody>
          <a:bodyPr/>
          <a:lstStyle/>
          <a:p>
            <a:fld id="{294A09A9-5501-47C1-A89A-A340965A2BE2}" type="slidenum">
              <a:rPr lang="en-US" smtClean="0"/>
              <a:t>13</a:t>
            </a:fld>
            <a:endParaRPr lang="en-US" dirty="0"/>
          </a:p>
        </p:txBody>
      </p:sp>
    </p:spTree>
    <p:extLst>
      <p:ext uri="{BB962C8B-B14F-4D97-AF65-F5344CB8AC3E}">
        <p14:creationId xmlns:p14="http://schemas.microsoft.com/office/powerpoint/2010/main" val="296155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B38E-FF39-7F51-E9CE-8BE0312D89E2}"/>
              </a:ext>
            </a:extLst>
          </p:cNvPr>
          <p:cNvSpPr>
            <a:spLocks noGrp="1"/>
          </p:cNvSpPr>
          <p:nvPr>
            <p:ph type="title"/>
          </p:nvPr>
        </p:nvSpPr>
        <p:spPr/>
        <p:txBody>
          <a:bodyPr/>
          <a:lstStyle/>
          <a:p>
            <a:pPr algn="ctr"/>
            <a:r>
              <a:rPr lang="en-US" sz="1800" b="0" cap="none" dirty="0"/>
              <a:t>Brazil and Germany scored more number of halftime goals in their home ground. Germany has scored more halftime as a away team and in total 96 goals.</a:t>
            </a:r>
            <a:br>
              <a:rPr lang="en-US" sz="1800" b="0" cap="none" dirty="0"/>
            </a:br>
            <a:r>
              <a:rPr lang="en-US" sz="1800" b="0" cap="none" dirty="0"/>
              <a:t>Among all Above observations Brazil team is highly efficient and Germany team is growing team other teams also giving tough to them to keep up their positions.</a:t>
            </a:r>
            <a:endParaRPr lang="en-IN" sz="1800" b="0" cap="none" dirty="0"/>
          </a:p>
        </p:txBody>
      </p:sp>
      <p:pic>
        <p:nvPicPr>
          <p:cNvPr id="7" name="Content Placeholder 6">
            <a:extLst>
              <a:ext uri="{FF2B5EF4-FFF2-40B4-BE49-F238E27FC236}">
                <a16:creationId xmlns:a16="http://schemas.microsoft.com/office/drawing/2014/main" id="{04CA1030-77CB-7B27-944B-AD61ABD837D2}"/>
              </a:ext>
            </a:extLst>
          </p:cNvPr>
          <p:cNvPicPr>
            <a:picLocks noGrp="1" noChangeAspect="1"/>
          </p:cNvPicPr>
          <p:nvPr>
            <p:ph sz="quarter" idx="13"/>
          </p:nvPr>
        </p:nvPicPr>
        <p:blipFill>
          <a:blip r:embed="rId2"/>
          <a:stretch>
            <a:fillRect/>
          </a:stretch>
        </p:blipFill>
        <p:spPr>
          <a:xfrm>
            <a:off x="6699368" y="1359038"/>
            <a:ext cx="4587638" cy="4130398"/>
          </a:xfrm>
        </p:spPr>
      </p:pic>
      <p:sp>
        <p:nvSpPr>
          <p:cNvPr id="4" name="Footer Placeholder 3">
            <a:extLst>
              <a:ext uri="{FF2B5EF4-FFF2-40B4-BE49-F238E27FC236}">
                <a16:creationId xmlns:a16="http://schemas.microsoft.com/office/drawing/2014/main" id="{F7660AF5-000D-4325-1DB4-2CA217FD5246}"/>
              </a:ext>
            </a:extLst>
          </p:cNvPr>
          <p:cNvSpPr>
            <a:spLocks noGrp="1"/>
          </p:cNvSpPr>
          <p:nvPr>
            <p:ph type="ftr" sz="quarter" idx="11"/>
          </p:nvPr>
        </p:nvSpPr>
        <p:spPr/>
        <p:txBody>
          <a:bodyPr/>
          <a:lstStyle/>
          <a:p>
            <a:r>
              <a:rPr lang="en-US" sz="2000" dirty="0"/>
              <a:t>HALF TIME GOALS</a:t>
            </a:r>
          </a:p>
        </p:txBody>
      </p:sp>
      <p:sp>
        <p:nvSpPr>
          <p:cNvPr id="5" name="Slide Number Placeholder 4">
            <a:extLst>
              <a:ext uri="{FF2B5EF4-FFF2-40B4-BE49-F238E27FC236}">
                <a16:creationId xmlns:a16="http://schemas.microsoft.com/office/drawing/2014/main" id="{5FD8DF6B-E151-8094-8AE7-11235E21467F}"/>
              </a:ext>
            </a:extLst>
          </p:cNvPr>
          <p:cNvSpPr>
            <a:spLocks noGrp="1"/>
          </p:cNvSpPr>
          <p:nvPr>
            <p:ph type="sldNum" sz="quarter" idx="12"/>
          </p:nvPr>
        </p:nvSpPr>
        <p:spPr/>
        <p:txBody>
          <a:bodyPr/>
          <a:lstStyle/>
          <a:p>
            <a:fld id="{294A09A9-5501-47C1-A89A-A340965A2BE2}" type="slidenum">
              <a:rPr lang="en-US" smtClean="0"/>
              <a:t>14</a:t>
            </a:fld>
            <a:endParaRPr lang="en-US" dirty="0"/>
          </a:p>
        </p:txBody>
      </p:sp>
    </p:spTree>
    <p:extLst>
      <p:ext uri="{BB962C8B-B14F-4D97-AF65-F5344CB8AC3E}">
        <p14:creationId xmlns:p14="http://schemas.microsoft.com/office/powerpoint/2010/main" val="233304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THANK YOU</a:t>
            </a:r>
          </a:p>
        </p:txBody>
      </p:sp>
      <p:pic>
        <p:nvPicPr>
          <p:cNvPr id="7" name="Picture 6">
            <a:extLst>
              <a:ext uri="{FF2B5EF4-FFF2-40B4-BE49-F238E27FC236}">
                <a16:creationId xmlns:a16="http://schemas.microsoft.com/office/drawing/2014/main" id="{16C88986-FCAF-2A4F-2C7F-7C6AB555C41E}"/>
              </a:ext>
            </a:extLst>
          </p:cNvPr>
          <p:cNvPicPr>
            <a:picLocks noChangeAspect="1"/>
          </p:cNvPicPr>
          <p:nvPr/>
        </p:nvPicPr>
        <p:blipFill>
          <a:blip r:embed="rId2"/>
          <a:stretch>
            <a:fillRect/>
          </a:stretch>
        </p:blipFill>
        <p:spPr>
          <a:xfrm>
            <a:off x="4511824" y="3789040"/>
            <a:ext cx="2619375" cy="1743075"/>
          </a:xfrm>
          <a:prstGeom prst="rect">
            <a:avLst/>
          </a:prstGeom>
        </p:spPr>
      </p:pic>
    </p:spTree>
    <p:extLst>
      <p:ext uri="{BB962C8B-B14F-4D97-AF65-F5344CB8AC3E}">
        <p14:creationId xmlns:p14="http://schemas.microsoft.com/office/powerpoint/2010/main" val="62773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dirty="0"/>
              <a:t>Data set overview</a:t>
            </a:r>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sz="3600" dirty="0"/>
              <a:t>FIFA World Cup</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dirty="0"/>
              <a:t>Provided with 3 data sets with below information</a:t>
            </a:r>
          </a:p>
          <a:p>
            <a:pPr marL="342900" indent="-342900">
              <a:buFont typeface="Wingdings" panose="05000000000000000000" pitchFamily="2" charset="2"/>
              <a:buChar char="v"/>
            </a:pPr>
            <a:r>
              <a:rPr lang="en-US" dirty="0"/>
              <a:t>World Cup Matches</a:t>
            </a:r>
          </a:p>
          <a:p>
            <a:pPr marL="342900" indent="-342900">
              <a:buFont typeface="Wingdings" panose="05000000000000000000" pitchFamily="2" charset="2"/>
              <a:buChar char="v"/>
            </a:pPr>
            <a:r>
              <a:rPr lang="en-US" dirty="0"/>
              <a:t>World Cup Players</a:t>
            </a:r>
          </a:p>
          <a:p>
            <a:pPr marL="342900" indent="-342900">
              <a:buFont typeface="Wingdings" panose="05000000000000000000" pitchFamily="2" charset="2"/>
              <a:buChar char="v"/>
            </a:pPr>
            <a:r>
              <a:rPr lang="en-US" dirty="0"/>
              <a:t>World Cups</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a:xfrm>
            <a:off x="612648" y="1216152"/>
            <a:ext cx="5339336" cy="4416552"/>
          </a:xfrm>
        </p:spPr>
        <p:txBody>
          <a:bodyPr/>
          <a:lstStyle/>
          <a:p>
            <a:pPr algn="ctr"/>
            <a:r>
              <a:rPr lang="en-US" dirty="0" err="1"/>
              <a:t>INTRoDUCTION</a:t>
            </a:r>
            <a:endParaRPr lang="en-US" dirty="0"/>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sz="2800" dirty="0"/>
              <a:t>FIFA WORLD CUP</a:t>
            </a: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p:txBody>
          <a:bodyPr/>
          <a:lstStyle/>
          <a:p>
            <a:r>
              <a:rPr lang="en-US" dirty="0"/>
              <a:t>The FIFA World Cup is the most prestigious international soccer tournament in the world, organized by the Fédération </a:t>
            </a:r>
            <a:r>
              <a:rPr lang="en-US" dirty="0" err="1"/>
              <a:t>Internationale</a:t>
            </a:r>
            <a:r>
              <a:rPr lang="en-US" dirty="0"/>
              <a:t> de Football Association (FIFA). The first FIFA World Cup was held in 1930.</a:t>
            </a: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p:txBody>
          <a:bodyPr/>
          <a:lstStyle/>
          <a:p>
            <a:pPr algn="ctr"/>
            <a:r>
              <a:rPr lang="en-US" sz="2000" b="0" cap="none" dirty="0">
                <a:latin typeface="Calibri" panose="020F0502020204030204" pitchFamily="34" charset="0"/>
                <a:ea typeface="Calibri" panose="020F0502020204030204" pitchFamily="34" charset="0"/>
                <a:cs typeface="Calibri" panose="020F0502020204030204" pitchFamily="34" charset="0"/>
              </a:rPr>
              <a:t>Brazil has won the world cup more number of times. it has won 5 </a:t>
            </a:r>
            <a:r>
              <a:rPr lang="en-US" sz="2000" b="0" cap="none" dirty="0" err="1">
                <a:latin typeface="Calibri" panose="020F0502020204030204" pitchFamily="34" charset="0"/>
                <a:ea typeface="Calibri" panose="020F0502020204030204" pitchFamily="34" charset="0"/>
                <a:cs typeface="Calibri" panose="020F0502020204030204" pitchFamily="34" charset="0"/>
              </a:rPr>
              <a:t>times.England</a:t>
            </a:r>
            <a:r>
              <a:rPr lang="en-US" sz="2000" b="0" cap="none" dirty="0">
                <a:latin typeface="Calibri" panose="020F0502020204030204" pitchFamily="34" charset="0"/>
                <a:ea typeface="Calibri" panose="020F0502020204030204" pitchFamily="34" charset="0"/>
                <a:cs typeface="Calibri" panose="020F0502020204030204" pitchFamily="34" charset="0"/>
              </a:rPr>
              <a:t>, France and Spain won only 1 time each</a:t>
            </a:r>
            <a:r>
              <a:rPr lang="en-US" sz="1600" dirty="0">
                <a:latin typeface="Calibri" panose="020F0502020204030204" pitchFamily="34" charset="0"/>
                <a:ea typeface="Calibri" panose="020F0502020204030204" pitchFamily="34" charset="0"/>
                <a:cs typeface="Calibri" panose="020F0502020204030204" pitchFamily="34" charset="0"/>
              </a:rPr>
              <a:t>.</a:t>
            </a: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sz="3600" dirty="0"/>
              <a:t>Title Winners</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4</a:t>
            </a:fld>
            <a:endParaRPr lang="en-US" dirty="0"/>
          </a:p>
        </p:txBody>
      </p:sp>
      <p:pic>
        <p:nvPicPr>
          <p:cNvPr id="13" name="Content Placeholder 12">
            <a:extLst>
              <a:ext uri="{FF2B5EF4-FFF2-40B4-BE49-F238E27FC236}">
                <a16:creationId xmlns:a16="http://schemas.microsoft.com/office/drawing/2014/main" id="{1207F74E-29EA-0A1A-5454-783A6121425A}"/>
              </a:ext>
            </a:extLst>
          </p:cNvPr>
          <p:cNvPicPr>
            <a:picLocks noGrp="1" noChangeAspect="1"/>
          </p:cNvPicPr>
          <p:nvPr>
            <p:ph sz="quarter" idx="13"/>
          </p:nvPr>
        </p:nvPicPr>
        <p:blipFill>
          <a:blip r:embed="rId2"/>
          <a:stretch>
            <a:fillRect/>
          </a:stretch>
        </p:blipFill>
        <p:spPr>
          <a:xfrm>
            <a:off x="6512923" y="1216025"/>
            <a:ext cx="4960528" cy="4416425"/>
          </a:xfrm>
        </p:spPr>
      </p:pic>
    </p:spTree>
    <p:extLst>
      <p:ext uri="{BB962C8B-B14F-4D97-AF65-F5344CB8AC3E}">
        <p14:creationId xmlns:p14="http://schemas.microsoft.com/office/powerpoint/2010/main" val="305450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3374-492A-5FA8-ECD8-C366C478E765}"/>
              </a:ext>
            </a:extLst>
          </p:cNvPr>
          <p:cNvSpPr>
            <a:spLocks noGrp="1"/>
          </p:cNvSpPr>
          <p:nvPr>
            <p:ph type="title"/>
          </p:nvPr>
        </p:nvSpPr>
        <p:spPr/>
        <p:txBody>
          <a:bodyPr/>
          <a:lstStyle/>
          <a:p>
            <a:pPr algn="ctr"/>
            <a:r>
              <a:rPr lang="en-US" sz="2800" b="0" cap="none" dirty="0">
                <a:latin typeface="Calibri" panose="020F0502020204030204" pitchFamily="34" charset="0"/>
                <a:ea typeface="Calibri" panose="020F0502020204030204" pitchFamily="34" charset="0"/>
                <a:cs typeface="Calibri" panose="020F0502020204030204" pitchFamily="34" charset="0"/>
              </a:rPr>
              <a:t>Germany has grasped the runner title for 4 number of times </a:t>
            </a:r>
            <a:endParaRPr lang="en-IN" sz="2800" b="0" cap="none" dirty="0">
              <a:latin typeface="Calibri" panose="020F0502020204030204" pitchFamily="34" charset="0"/>
              <a:ea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CD1D9492-E3B2-9963-34B2-905F4AE9A80E}"/>
              </a:ext>
            </a:extLst>
          </p:cNvPr>
          <p:cNvPicPr>
            <a:picLocks noGrp="1" noChangeAspect="1"/>
          </p:cNvPicPr>
          <p:nvPr>
            <p:ph sz="quarter" idx="13"/>
          </p:nvPr>
        </p:nvPicPr>
        <p:blipFill>
          <a:blip r:embed="rId2"/>
          <a:stretch>
            <a:fillRect/>
          </a:stretch>
        </p:blipFill>
        <p:spPr>
          <a:xfrm>
            <a:off x="6794604" y="1216025"/>
            <a:ext cx="4397167" cy="4416425"/>
          </a:xfrm>
        </p:spPr>
      </p:pic>
      <p:sp>
        <p:nvSpPr>
          <p:cNvPr id="4" name="Footer Placeholder 3">
            <a:extLst>
              <a:ext uri="{FF2B5EF4-FFF2-40B4-BE49-F238E27FC236}">
                <a16:creationId xmlns:a16="http://schemas.microsoft.com/office/drawing/2014/main" id="{0E6BAC25-61CC-4F86-0C90-A16448C93BDE}"/>
              </a:ext>
            </a:extLst>
          </p:cNvPr>
          <p:cNvSpPr>
            <a:spLocks noGrp="1"/>
          </p:cNvSpPr>
          <p:nvPr>
            <p:ph type="ftr" sz="quarter" idx="11"/>
          </p:nvPr>
        </p:nvSpPr>
        <p:spPr/>
        <p:txBody>
          <a:bodyPr/>
          <a:lstStyle/>
          <a:p>
            <a:r>
              <a:rPr lang="en-US" sz="3600" dirty="0"/>
              <a:t>RUNNER TEAM</a:t>
            </a:r>
          </a:p>
        </p:txBody>
      </p:sp>
      <p:sp>
        <p:nvSpPr>
          <p:cNvPr id="5" name="Slide Number Placeholder 4">
            <a:extLst>
              <a:ext uri="{FF2B5EF4-FFF2-40B4-BE49-F238E27FC236}">
                <a16:creationId xmlns:a16="http://schemas.microsoft.com/office/drawing/2014/main" id="{A326ADDB-6D9B-6C94-F410-0BEF36A33174}"/>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86998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3D8F-CD82-38FD-C96A-3E60E50E4734}"/>
              </a:ext>
            </a:extLst>
          </p:cNvPr>
          <p:cNvSpPr>
            <a:spLocks noGrp="1"/>
          </p:cNvSpPr>
          <p:nvPr>
            <p:ph type="title"/>
          </p:nvPr>
        </p:nvSpPr>
        <p:spPr/>
        <p:txBody>
          <a:bodyPr/>
          <a:lstStyle/>
          <a:p>
            <a:pPr algn="ctr"/>
            <a:r>
              <a:rPr lang="en-US" sz="3200" b="0" cap="none" dirty="0">
                <a:latin typeface="Calibri" panose="020F0502020204030204" pitchFamily="34" charset="0"/>
                <a:ea typeface="Calibri" panose="020F0502020204030204" pitchFamily="34" charset="0"/>
                <a:cs typeface="Calibri" panose="020F0502020204030204" pitchFamily="34" charset="0"/>
              </a:rPr>
              <a:t>The third place title also grabbed by Germany for 4 times</a:t>
            </a:r>
            <a:endParaRPr lang="en-IN" sz="3200" b="0" cap="none" dirty="0">
              <a:latin typeface="Calibri" panose="020F0502020204030204" pitchFamily="34" charset="0"/>
              <a:ea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19000C98-FB31-58B8-2482-718824667B4B}"/>
              </a:ext>
            </a:extLst>
          </p:cNvPr>
          <p:cNvPicPr>
            <a:picLocks noGrp="1" noChangeAspect="1"/>
          </p:cNvPicPr>
          <p:nvPr>
            <p:ph sz="quarter" idx="13"/>
          </p:nvPr>
        </p:nvPicPr>
        <p:blipFill>
          <a:blip r:embed="rId2"/>
          <a:stretch>
            <a:fillRect/>
          </a:stretch>
        </p:blipFill>
        <p:spPr>
          <a:xfrm>
            <a:off x="6695626" y="1216025"/>
            <a:ext cx="4595123" cy="4416425"/>
          </a:xfrm>
        </p:spPr>
      </p:pic>
      <p:sp>
        <p:nvSpPr>
          <p:cNvPr id="4" name="Footer Placeholder 3">
            <a:extLst>
              <a:ext uri="{FF2B5EF4-FFF2-40B4-BE49-F238E27FC236}">
                <a16:creationId xmlns:a16="http://schemas.microsoft.com/office/drawing/2014/main" id="{7E6E1D3F-D549-A46E-1C3B-6D6235327072}"/>
              </a:ext>
            </a:extLst>
          </p:cNvPr>
          <p:cNvSpPr>
            <a:spLocks noGrp="1"/>
          </p:cNvSpPr>
          <p:nvPr>
            <p:ph type="ftr" sz="quarter" idx="11"/>
          </p:nvPr>
        </p:nvSpPr>
        <p:spPr/>
        <p:txBody>
          <a:bodyPr/>
          <a:lstStyle/>
          <a:p>
            <a:r>
              <a:rPr lang="en-US" sz="3200" dirty="0"/>
              <a:t>THIRD PLACE</a:t>
            </a:r>
          </a:p>
        </p:txBody>
      </p:sp>
      <p:sp>
        <p:nvSpPr>
          <p:cNvPr id="5" name="Slide Number Placeholder 4">
            <a:extLst>
              <a:ext uri="{FF2B5EF4-FFF2-40B4-BE49-F238E27FC236}">
                <a16:creationId xmlns:a16="http://schemas.microsoft.com/office/drawing/2014/main" id="{DBD9B635-C552-F74B-9431-1623F9AEF84C}"/>
              </a:ext>
            </a:extLst>
          </p:cNvPr>
          <p:cNvSpPr>
            <a:spLocks noGrp="1"/>
          </p:cNvSpPr>
          <p:nvPr>
            <p:ph type="sldNum" sz="quarter" idx="12"/>
          </p:nvPr>
        </p:nvSpPr>
        <p:spPr/>
        <p:txBody>
          <a:bodyPr/>
          <a:lstStyle/>
          <a:p>
            <a:fld id="{294A09A9-5501-47C1-A89A-A340965A2BE2}" type="slidenum">
              <a:rPr lang="en-US" smtClean="0"/>
              <a:t>6</a:t>
            </a:fld>
            <a:endParaRPr lang="en-US" dirty="0"/>
          </a:p>
        </p:txBody>
      </p:sp>
    </p:spTree>
    <p:extLst>
      <p:ext uri="{BB962C8B-B14F-4D97-AF65-F5344CB8AC3E}">
        <p14:creationId xmlns:p14="http://schemas.microsoft.com/office/powerpoint/2010/main" val="2180201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5F9F-5D85-0EE1-88FD-8A54EAAAF38C}"/>
              </a:ext>
            </a:extLst>
          </p:cNvPr>
          <p:cNvSpPr>
            <a:spLocks noGrp="1"/>
          </p:cNvSpPr>
          <p:nvPr>
            <p:ph type="title"/>
          </p:nvPr>
        </p:nvSpPr>
        <p:spPr/>
        <p:txBody>
          <a:bodyPr/>
          <a:lstStyle/>
          <a:p>
            <a:pPr algn="ctr"/>
            <a:r>
              <a:rPr lang="en-US" sz="3200" b="0" cap="none" dirty="0">
                <a:latin typeface="Calibri" panose="020F0502020204030204" pitchFamily="34" charset="0"/>
                <a:ea typeface="Calibri" panose="020F0502020204030204" pitchFamily="34" charset="0"/>
                <a:cs typeface="Calibri" panose="020F0502020204030204" pitchFamily="34" charset="0"/>
              </a:rPr>
              <a:t>Brazil team has scored more number of goals among all other teams, it has scored 259 goals in total.</a:t>
            </a:r>
            <a:endParaRPr lang="en-IN" sz="3200" b="0" cap="none" dirty="0">
              <a:latin typeface="Calibri" panose="020F0502020204030204" pitchFamily="34" charset="0"/>
              <a:ea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BF3D767B-6AF1-BB57-478B-991915B7AAB2}"/>
              </a:ext>
            </a:extLst>
          </p:cNvPr>
          <p:cNvPicPr>
            <a:picLocks noGrp="1" noChangeAspect="1"/>
          </p:cNvPicPr>
          <p:nvPr>
            <p:ph sz="quarter" idx="13"/>
          </p:nvPr>
        </p:nvPicPr>
        <p:blipFill>
          <a:blip r:embed="rId2"/>
          <a:stretch>
            <a:fillRect/>
          </a:stretch>
        </p:blipFill>
        <p:spPr>
          <a:xfrm>
            <a:off x="6607414" y="1216025"/>
            <a:ext cx="4771546" cy="4416425"/>
          </a:xfrm>
        </p:spPr>
      </p:pic>
      <p:sp>
        <p:nvSpPr>
          <p:cNvPr id="4" name="Footer Placeholder 3">
            <a:extLst>
              <a:ext uri="{FF2B5EF4-FFF2-40B4-BE49-F238E27FC236}">
                <a16:creationId xmlns:a16="http://schemas.microsoft.com/office/drawing/2014/main" id="{33D2DFB0-8042-07FA-DB9A-D850662FB1C2}"/>
              </a:ext>
            </a:extLst>
          </p:cNvPr>
          <p:cNvSpPr>
            <a:spLocks noGrp="1"/>
          </p:cNvSpPr>
          <p:nvPr>
            <p:ph type="ftr" sz="quarter" idx="11"/>
          </p:nvPr>
        </p:nvSpPr>
        <p:spPr/>
        <p:txBody>
          <a:bodyPr/>
          <a:lstStyle/>
          <a:p>
            <a:r>
              <a:rPr lang="en-US" sz="2800" dirty="0"/>
              <a:t>GOALS BY TEAMS</a:t>
            </a:r>
          </a:p>
        </p:txBody>
      </p:sp>
      <p:sp>
        <p:nvSpPr>
          <p:cNvPr id="5" name="Slide Number Placeholder 4">
            <a:extLst>
              <a:ext uri="{FF2B5EF4-FFF2-40B4-BE49-F238E27FC236}">
                <a16:creationId xmlns:a16="http://schemas.microsoft.com/office/drawing/2014/main" id="{3B09C771-3F2D-B704-D4B4-B6FA182EB584}"/>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164522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B2EE-CBC5-88F2-BD6C-EAF27271C217}"/>
              </a:ext>
            </a:extLst>
          </p:cNvPr>
          <p:cNvSpPr>
            <a:spLocks noGrp="1"/>
          </p:cNvSpPr>
          <p:nvPr>
            <p:ph type="title"/>
          </p:nvPr>
        </p:nvSpPr>
        <p:spPr/>
        <p:txBody>
          <a:bodyPr/>
          <a:lstStyle/>
          <a:p>
            <a:pPr algn="ctr"/>
            <a:r>
              <a:rPr lang="en-US" sz="2400" b="0" cap="none" dirty="0"/>
              <a:t>From 1998 to 2014 more number of teams has been </a:t>
            </a:r>
            <a:r>
              <a:rPr lang="en-US" sz="2400" b="0" cap="none" dirty="0" err="1"/>
              <a:t>qualified.It</a:t>
            </a:r>
            <a:r>
              <a:rPr lang="en-US" sz="2400" b="0" cap="none" dirty="0"/>
              <a:t> seems the players are more efficient in that time. overall 32 teams were selected.</a:t>
            </a:r>
            <a:endParaRPr lang="en-IN" sz="2400" b="0" cap="none" dirty="0"/>
          </a:p>
        </p:txBody>
      </p:sp>
      <p:pic>
        <p:nvPicPr>
          <p:cNvPr id="7" name="Content Placeholder 6">
            <a:extLst>
              <a:ext uri="{FF2B5EF4-FFF2-40B4-BE49-F238E27FC236}">
                <a16:creationId xmlns:a16="http://schemas.microsoft.com/office/drawing/2014/main" id="{97EF17F4-C594-D3C6-1FE2-B3D4AB7FD9B8}"/>
              </a:ext>
            </a:extLst>
          </p:cNvPr>
          <p:cNvPicPr>
            <a:picLocks noGrp="1" noChangeAspect="1"/>
          </p:cNvPicPr>
          <p:nvPr>
            <p:ph sz="quarter" idx="13"/>
          </p:nvPr>
        </p:nvPicPr>
        <p:blipFill>
          <a:blip r:embed="rId2"/>
          <a:stretch>
            <a:fillRect/>
          </a:stretch>
        </p:blipFill>
        <p:spPr>
          <a:xfrm>
            <a:off x="6400800" y="1963351"/>
            <a:ext cx="5184775" cy="2921773"/>
          </a:xfrm>
        </p:spPr>
      </p:pic>
      <p:sp>
        <p:nvSpPr>
          <p:cNvPr id="4" name="Footer Placeholder 3">
            <a:extLst>
              <a:ext uri="{FF2B5EF4-FFF2-40B4-BE49-F238E27FC236}">
                <a16:creationId xmlns:a16="http://schemas.microsoft.com/office/drawing/2014/main" id="{F3D9969D-1905-BB63-17A7-0D2F004152C3}"/>
              </a:ext>
            </a:extLst>
          </p:cNvPr>
          <p:cNvSpPr>
            <a:spLocks noGrp="1"/>
          </p:cNvSpPr>
          <p:nvPr>
            <p:ph type="ftr" sz="quarter" idx="11"/>
          </p:nvPr>
        </p:nvSpPr>
        <p:spPr/>
        <p:txBody>
          <a:bodyPr/>
          <a:lstStyle/>
          <a:p>
            <a:r>
              <a:rPr lang="en-US" sz="2800" dirty="0"/>
              <a:t>QUALIFIED TEAMS</a:t>
            </a:r>
          </a:p>
        </p:txBody>
      </p:sp>
      <p:sp>
        <p:nvSpPr>
          <p:cNvPr id="5" name="Slide Number Placeholder 4">
            <a:extLst>
              <a:ext uri="{FF2B5EF4-FFF2-40B4-BE49-F238E27FC236}">
                <a16:creationId xmlns:a16="http://schemas.microsoft.com/office/drawing/2014/main" id="{C7AD38CB-BF7D-7289-CDC4-5FBE40CB3285}"/>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329303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2CF-1A6D-0B27-7AD3-97CE89D9B4FF}"/>
              </a:ext>
            </a:extLst>
          </p:cNvPr>
          <p:cNvSpPr>
            <a:spLocks noGrp="1"/>
          </p:cNvSpPr>
          <p:nvPr>
            <p:ph type="title"/>
          </p:nvPr>
        </p:nvSpPr>
        <p:spPr/>
        <p:txBody>
          <a:bodyPr/>
          <a:lstStyle/>
          <a:p>
            <a:pPr algn="ctr"/>
            <a:r>
              <a:rPr lang="en-US" sz="3200" b="0" cap="none" dirty="0"/>
              <a:t>Most of the matches were played in Estadio Azteca stadium followed by </a:t>
            </a:r>
            <a:r>
              <a:rPr lang="en-US" sz="3200" b="0" cap="none" dirty="0" err="1"/>
              <a:t>Maracan</a:t>
            </a:r>
            <a:r>
              <a:rPr lang="en-US" sz="3200" b="0" cap="none" dirty="0"/>
              <a:t> stadium.</a:t>
            </a:r>
            <a:endParaRPr lang="en-IN" sz="3200" b="0" cap="none" dirty="0"/>
          </a:p>
        </p:txBody>
      </p:sp>
      <p:pic>
        <p:nvPicPr>
          <p:cNvPr id="9" name="Content Placeholder 8">
            <a:extLst>
              <a:ext uri="{FF2B5EF4-FFF2-40B4-BE49-F238E27FC236}">
                <a16:creationId xmlns:a16="http://schemas.microsoft.com/office/drawing/2014/main" id="{2BC1D981-3787-7D45-AE5A-B272E980BD3B}"/>
              </a:ext>
            </a:extLst>
          </p:cNvPr>
          <p:cNvPicPr>
            <a:picLocks noGrp="1" noChangeAspect="1"/>
          </p:cNvPicPr>
          <p:nvPr>
            <p:ph sz="quarter" idx="13"/>
          </p:nvPr>
        </p:nvPicPr>
        <p:blipFill>
          <a:blip r:embed="rId2"/>
          <a:stretch>
            <a:fillRect/>
          </a:stretch>
        </p:blipFill>
        <p:spPr>
          <a:xfrm>
            <a:off x="7390189" y="1216025"/>
            <a:ext cx="3205997" cy="4416425"/>
          </a:xfrm>
        </p:spPr>
      </p:pic>
      <p:sp>
        <p:nvSpPr>
          <p:cNvPr id="4" name="Footer Placeholder 3">
            <a:extLst>
              <a:ext uri="{FF2B5EF4-FFF2-40B4-BE49-F238E27FC236}">
                <a16:creationId xmlns:a16="http://schemas.microsoft.com/office/drawing/2014/main" id="{3358CC6E-591C-525A-D68D-6D5291F63099}"/>
              </a:ext>
            </a:extLst>
          </p:cNvPr>
          <p:cNvSpPr>
            <a:spLocks noGrp="1"/>
          </p:cNvSpPr>
          <p:nvPr>
            <p:ph type="ftr" sz="quarter" idx="11"/>
          </p:nvPr>
        </p:nvSpPr>
        <p:spPr/>
        <p:txBody>
          <a:bodyPr/>
          <a:lstStyle/>
          <a:p>
            <a:r>
              <a:rPr lang="en-US" sz="4400" dirty="0"/>
              <a:t>STADIUM</a:t>
            </a:r>
          </a:p>
        </p:txBody>
      </p:sp>
      <p:sp>
        <p:nvSpPr>
          <p:cNvPr id="5" name="Slide Number Placeholder 4">
            <a:extLst>
              <a:ext uri="{FF2B5EF4-FFF2-40B4-BE49-F238E27FC236}">
                <a16:creationId xmlns:a16="http://schemas.microsoft.com/office/drawing/2014/main" id="{DAF9CE3C-B646-3D68-3350-E5DC687729BA}"/>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1407778467"/>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2.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72</TotalTime>
  <Words>357</Words>
  <Application>Microsoft Office PowerPoint</Application>
  <PresentationFormat>Widescreen</PresentationFormat>
  <Paragraphs>48</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FIFA world cup analysis</vt:lpstr>
      <vt:lpstr>Data set overview</vt:lpstr>
      <vt:lpstr>INTRoDUCTION</vt:lpstr>
      <vt:lpstr>Brazil has won the world cup more number of times. it has won 5 times.England, France and Spain won only 1 time each.</vt:lpstr>
      <vt:lpstr>Germany has grasped the runner title for 4 number of times </vt:lpstr>
      <vt:lpstr>The third place title also grabbed by Germany for 4 times</vt:lpstr>
      <vt:lpstr>Brazil team has scored more number of goals among all other teams, it has scored 259 goals in total.</vt:lpstr>
      <vt:lpstr>From 1998 to 2014 more number of teams has been qualified.It seems the players are more efficient in that time. overall 32 teams were selected.</vt:lpstr>
      <vt:lpstr>Most of the matches were played in Estadio Azteca stadium followed by Maracan stadium.</vt:lpstr>
      <vt:lpstr>More number of matches were played between 1998 and 2014 and the overall count is 64.</vt:lpstr>
      <vt:lpstr>Brazil scored the most number of home team goals totally 180 goals.</vt:lpstr>
      <vt:lpstr>Germany scored the most number of away team goals totally 67 goals.</vt:lpstr>
      <vt:lpstr>In FIFA world cup series Brazil has won most of the matches, it has won almost 75 matches. It seems to be an extraordinary team with efficient players.</vt:lpstr>
      <vt:lpstr>Brazil and Germany scored more number of halftime goals in their home ground. Germany has scored more halftime as a away team and in total 96 goals. Among all Above observations Brazil team is highly efficient and Germany team is growing team other teams also giving tough to them to keep up their positions.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priya3652024@outlook.com</dc:creator>
  <cp:lastModifiedBy>priya3652024@outlook.com</cp:lastModifiedBy>
  <cp:revision>1</cp:revision>
  <dcterms:created xsi:type="dcterms:W3CDTF">2024-06-15T07:24:24Z</dcterms:created>
  <dcterms:modified xsi:type="dcterms:W3CDTF">2024-06-15T08:37:02Z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